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5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91" r:id="rId21"/>
    <p:sldId id="285" r:id="rId22"/>
    <p:sldId id="286" r:id="rId23"/>
  </p:sldIdLst>
  <p:sldSz cx="9144000" cy="6858000" type="screen4x3"/>
  <p:notesSz cx="6858000" cy="91995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>
          <p15:clr>
            <a:srgbClr val="A4A3A4"/>
          </p15:clr>
        </p15:guide>
        <p15:guide id="2" pos="28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66"/>
    <a:srgbClr val="990033"/>
    <a:srgbClr val="FF0000"/>
    <a:srgbClr val="FF3300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854" autoAdjust="0"/>
  </p:normalViewPr>
  <p:slideViewPr>
    <p:cSldViewPr snapToGrid="0">
      <p:cViewPr varScale="1">
        <p:scale>
          <a:sx n="61" d="100"/>
          <a:sy n="61" d="100"/>
        </p:scale>
        <p:origin x="2074" y="34"/>
      </p:cViewPr>
      <p:guideLst>
        <p:guide orient="horz" pos="2180"/>
        <p:guide pos="28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795" tIns="43397" rIns="86795" bIns="43397" numCol="1" anchor="t" anchorCtr="0" compatLnSpc="1">
            <a:prstTxWarp prst="textNoShape">
              <a:avLst/>
            </a:prstTxWarp>
          </a:bodyPr>
          <a:lstStyle>
            <a:lvl1pPr defTabSz="868363" eaLnBrk="1" hangingPunct="1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795" tIns="43397" rIns="86795" bIns="43397" numCol="1" anchor="t" anchorCtr="0" compatLnSpc="1">
            <a:prstTxWarp prst="textNoShape">
              <a:avLst/>
            </a:prstTxWarp>
          </a:bodyPr>
          <a:lstStyle>
            <a:lvl1pPr algn="r" defTabSz="868363" eaLnBrk="1" hangingPunct="1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18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795" tIns="43397" rIns="86795" bIns="43397" numCol="1" anchor="b" anchorCtr="0" compatLnSpc="1">
            <a:prstTxWarp prst="textNoShape">
              <a:avLst/>
            </a:prstTxWarp>
          </a:bodyPr>
          <a:lstStyle>
            <a:lvl1pPr defTabSz="868363" eaLnBrk="1" hangingPunct="1">
              <a:defRPr sz="11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3918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795" tIns="43397" rIns="86795" bIns="43397" numCol="1" anchor="b" anchorCtr="0" compatLnSpc="1">
            <a:prstTxWarp prst="textNoShape">
              <a:avLst/>
            </a:prstTxWarp>
          </a:bodyPr>
          <a:lstStyle>
            <a:lvl1pPr algn="r" defTabSz="868363" eaLnBrk="1" hangingPunct="1">
              <a:defRPr sz="1100" b="0"/>
            </a:lvl1pPr>
          </a:lstStyle>
          <a:p>
            <a:pPr>
              <a:defRPr/>
            </a:pPr>
            <a:fld id="{95C636D5-1B18-4EF2-AA77-B610945B62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266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6" rIns="91751" bIns="45876" numCol="1" anchor="t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6" rIns="91751" bIns="45876" numCol="1" anchor="t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90563"/>
            <a:ext cx="4598988" cy="344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70388"/>
            <a:ext cx="5486400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6" rIns="91751" bIns="458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6" rIns="91751" bIns="45876" numCol="1" anchor="b" anchorCtr="0" compatLnSpc="1">
            <a:prstTxWarp prst="textNoShape">
              <a:avLst/>
            </a:prstTxWarp>
          </a:bodyPr>
          <a:lstStyle>
            <a:lvl1pPr defTabSz="917575" eaLnBrk="1" hangingPunct="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3918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51" tIns="45876" rIns="91751" bIns="45876" numCol="1" anchor="b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 b="0"/>
            </a:lvl1pPr>
          </a:lstStyle>
          <a:p>
            <a:pPr>
              <a:defRPr/>
            </a:pPr>
            <a:fld id="{DC782C0D-C895-4F86-87FD-A0E2F4EFA5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733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FB8378-0B72-4E4C-851E-556FD365011C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894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108CD5-9C87-4547-B8DA-90657D220E38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18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34884-A9BD-46BF-A221-444490302795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062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17A5D7-643F-4DBC-8BFD-DEF6C12167C8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7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271EC9-DC28-4007-A034-89B828831122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093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F32132-FB65-4530-A910-277827D44CBD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44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969C60-2CDE-4727-967A-39EA601A4A06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880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CCF03A-029E-4C34-BA2A-029E59604A4C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60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B971A9-D9FB-4B5E-A819-85BE113FDB74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850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6BD971-93D1-434B-85A5-C94ABF87D5B0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948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8FB6E4-A5C0-4965-B0E1-83504E90D81C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816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9A44C4-136B-4085-A8EC-0068F01D2D04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68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D3F615-C993-4010-9302-1D5D980C9620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683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C8FF11-AC27-4B56-97AD-E407B3EAD74C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16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C0BEA27-47E6-42F3-955B-2BD37F0C3FDC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z="1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35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6146C8-8667-437E-B14A-5A5F9A779E3F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3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CB3987-FEA8-42F4-A981-7722C4EAB5C0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970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318AE4-C8B7-4777-938B-AB5718CFF890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8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02C1F2-50CA-4E65-9D9A-F90AB999BB0F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76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E9E4E4-5D59-4273-9A13-3B9BC3DAD16B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5148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C8F22B-3A15-4F0B-A6FA-E9B17871643B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13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55D0C45-8C03-426A-8D5A-E80A41D26269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300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6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30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4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82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2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539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57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4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0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5166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753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0588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14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33891-D5E7-4C7B-BF1D-E855E53CB5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282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64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C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200" b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4703763" y="1962150"/>
            <a:ext cx="4217987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Evaluating a Firm’s</a:t>
            </a:r>
            <a:br>
              <a:rPr lang="en-US" sz="36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en-US" sz="3600" dirty="0">
                <a:solidFill>
                  <a:srgbClr val="CC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Internal Capabilities</a:t>
            </a:r>
          </a:p>
        </p:txBody>
      </p:sp>
      <p:sp>
        <p:nvSpPr>
          <p:cNvPr id="7" name="Text Box 11"/>
          <p:cNvSpPr txBox="1">
            <a:spLocks noChangeArrowheads="1"/>
          </p:cNvSpPr>
          <p:nvPr userDrawn="1"/>
        </p:nvSpPr>
        <p:spPr bwMode="auto">
          <a:xfrm>
            <a:off x="8605838" y="6553200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3-</a:t>
            </a:r>
            <a:fld id="{2C6973FF-9520-4570-A916-8138D3C5BEBC}" type="slidenum">
              <a:rPr lang="en-US" altLang="en-US" sz="1400" b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eaLnBrk="1" hangingPunct="1">
                <a:defRPr/>
              </a:pPr>
              <a:t>‹#›</a:t>
            </a:fld>
            <a:endParaRPr lang="en-US" altLang="en-US" sz="1400" b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400175"/>
            <a:ext cx="260985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7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2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C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z="1200" b="0" smtClean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Text Box 14"/>
          <p:cNvSpPr txBox="1">
            <a:spLocks noChangeArrowheads="1"/>
          </p:cNvSpPr>
          <p:nvPr userDrawn="1"/>
        </p:nvSpPr>
        <p:spPr bwMode="auto">
          <a:xfrm>
            <a:off x="8605838" y="6553200"/>
            <a:ext cx="538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b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3-</a:t>
            </a:r>
            <a:fld id="{96E9F961-0E7D-4DB9-9D82-75DCC1F5BE23}" type="slidenum">
              <a:rPr lang="en-US" altLang="en-US" sz="1400" b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 eaLnBrk="1" hangingPunct="1">
                <a:defRPr/>
              </a:pPr>
              <a:t>‹#›</a:t>
            </a:fld>
            <a:endParaRPr lang="en-US" altLang="en-US" sz="1400" b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6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700463" y="847725"/>
            <a:ext cx="17494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Chapter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68363" y="1828800"/>
            <a:ext cx="7331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What Does Internal Analysis Tell Us?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1752600" y="2935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1752600" y="39433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173" name="Text Box 8"/>
          <p:cNvSpPr txBox="1">
            <a:spLocks noChangeArrowheads="1"/>
          </p:cNvSpPr>
          <p:nvPr/>
        </p:nvSpPr>
        <p:spPr bwMode="auto">
          <a:xfrm>
            <a:off x="1752600" y="4953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904875" y="3959225"/>
            <a:ext cx="7083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Why Does Internal Analysis Matter?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520700" y="930275"/>
            <a:ext cx="72167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The Theory Behind Internal Analysis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69963" y="1908175"/>
            <a:ext cx="44211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Resource-Based View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747838" y="2708275"/>
            <a:ext cx="71755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developed to answer the question:  Why do some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firms achieve better economic performance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than others?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1755775" y="4149725"/>
            <a:ext cx="69389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assumes that a firm’s resources and capabilities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are the primary drivers of competitive advantage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and economic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0" grpId="0"/>
      <p:bldP spid="112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546100" y="784551"/>
            <a:ext cx="55338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Resources and Capabilities</a:t>
            </a:r>
            <a:endParaRPr lang="en-US" altLang="en-US" dirty="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59485" y="1886537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Resources: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67472" y="2475500"/>
            <a:ext cx="62928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tangible and intangible assets of a firm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</a:t>
            </a:r>
            <a:r>
              <a:rPr lang="en-US" altLang="en-US" sz="2000" b="0">
                <a:solidFill>
                  <a:srgbClr val="FF0000"/>
                </a:solidFill>
              </a:rPr>
              <a:t>» tangible: factories, products   intangible: reputation</a:t>
            </a:r>
            <a:endParaRPr lang="en-US" altLang="en-US" sz="2400" b="0">
              <a:solidFill>
                <a:srgbClr val="FF0000"/>
              </a:solidFill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953185" y="3391487"/>
            <a:ext cx="65325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used to conceive of and implement strategies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00760" y="3986800"/>
            <a:ext cx="1847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Capabilities: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010335" y="4486862"/>
            <a:ext cx="6105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a </a:t>
            </a:r>
            <a:r>
              <a:rPr lang="en-US" altLang="en-US" sz="2400" b="0" u="sng"/>
              <a:t>subset of resources</a:t>
            </a:r>
            <a:r>
              <a:rPr lang="en-US" altLang="en-US" sz="2400" b="0"/>
              <a:t> that enable a firm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take full advantage of other resources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</a:t>
            </a:r>
            <a:r>
              <a:rPr lang="en-US" altLang="en-US" sz="2000" b="0">
                <a:solidFill>
                  <a:srgbClr val="FF0000"/>
                </a:solidFill>
              </a:rPr>
              <a:t>»	marketing skill, cooperative relationships</a:t>
            </a:r>
            <a:endParaRPr lang="en-US" altLang="en-US" sz="2400" b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12296" grpId="0"/>
      <p:bldP spid="12297" grpId="0"/>
      <p:bldP spid="122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546100" y="952500"/>
            <a:ext cx="71064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There are 4 categories of resources</a:t>
            </a:r>
            <a:endParaRPr lang="en-US" altLang="en-US" dirty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35298" y="2336607"/>
            <a:ext cx="5094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Financial </a:t>
            </a:r>
            <a:r>
              <a:rPr lang="en-US" altLang="en-US" sz="2400" b="0">
                <a:solidFill>
                  <a:srgbClr val="FF0000"/>
                </a:solidFill>
              </a:rPr>
              <a:t>(cash, retained earnings)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98786" y="3120832"/>
            <a:ext cx="751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Physical </a:t>
            </a:r>
            <a:r>
              <a:rPr lang="en-US" altLang="en-US" sz="2400" b="0">
                <a:solidFill>
                  <a:srgbClr val="FF0000"/>
                </a:solidFill>
              </a:rPr>
              <a:t>(plant &amp; equipment, trademarks, reputation)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35298" y="3905057"/>
            <a:ext cx="558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Human </a:t>
            </a:r>
            <a:r>
              <a:rPr lang="en-US" altLang="en-US" sz="2400" b="0">
                <a:solidFill>
                  <a:srgbClr val="FF0000"/>
                </a:solidFill>
              </a:rPr>
              <a:t>(skills &amp; abilities of individuals)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35298" y="4689282"/>
            <a:ext cx="56044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•	Organizational  </a:t>
            </a:r>
            <a:r>
              <a:rPr lang="en-US" altLang="en-US" sz="2400" b="0" dirty="0" smtClean="0">
                <a:solidFill>
                  <a:srgbClr val="FF0000"/>
                </a:solidFill>
              </a:rPr>
              <a:t>(culture, </a:t>
            </a:r>
            <a:r>
              <a:rPr lang="en-US" altLang="en-US" sz="2400" b="0" dirty="0">
                <a:solidFill>
                  <a:srgbClr val="FF0000"/>
                </a:solidFill>
              </a:rPr>
              <a:t>relationships)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  <p:bldP spid="13320" grpId="0"/>
      <p:bldP spid="133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546100" y="952500"/>
            <a:ext cx="671311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There are 2 critical assumptions of the RBV….</a:t>
            </a:r>
            <a:endParaRPr lang="en-US" altLang="en-US" dirty="0"/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474788" y="2576869"/>
            <a:ext cx="48333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</a:rPr>
              <a:t>•	Resource Heterogeneity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471613" y="3643573"/>
            <a:ext cx="41280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 dirty="0">
                <a:solidFill>
                  <a:srgbClr val="FF0000"/>
                </a:solidFill>
              </a:rPr>
              <a:t>•	Resource Immobility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2163763" y="4643438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143125" y="5592763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37495" y="5218894"/>
            <a:ext cx="6718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What do these assumptions really mean?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40712" y="879605"/>
            <a:ext cx="66167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0" dirty="0">
                <a:solidFill>
                  <a:srgbClr val="0000FF"/>
                </a:solidFill>
              </a:rPr>
              <a:t>Managers play an important role in creating resource heterogeneity and limiting resource </a:t>
            </a:r>
            <a:r>
              <a:rPr lang="en-US" altLang="en-US" b="0" dirty="0" smtClean="0">
                <a:solidFill>
                  <a:srgbClr val="0000FF"/>
                </a:solidFill>
              </a:rPr>
              <a:t>imitability…</a:t>
            </a:r>
            <a:endParaRPr lang="en-US" altLang="en-US" b="0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584" y="3598020"/>
            <a:ext cx="3600450" cy="1266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399987" y="597941"/>
            <a:ext cx="672860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The VRIO framework is the tool to use to conduct internal analysis…</a:t>
            </a:r>
            <a:endParaRPr lang="en-US" altLang="en-US" dirty="0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23936" y="2285843"/>
            <a:ext cx="722189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 smtClean="0">
                <a:solidFill>
                  <a:srgbClr val="0000FF"/>
                </a:solidFill>
              </a:rPr>
              <a:t>To use it you have to ask </a:t>
            </a:r>
            <a:r>
              <a:rPr lang="en-US" altLang="en-US" sz="2800" b="0" dirty="0">
                <a:solidFill>
                  <a:srgbClr val="0000FF"/>
                </a:solidFill>
              </a:rPr>
              <a:t>f</a:t>
            </a:r>
            <a:r>
              <a:rPr lang="en-US" altLang="en-US" sz="2800" b="0" dirty="0" smtClean="0">
                <a:solidFill>
                  <a:srgbClr val="0000FF"/>
                </a:solidFill>
              </a:rPr>
              <a:t>our important questions about each firm resource:</a:t>
            </a:r>
            <a:endParaRPr lang="en-US" altLang="en-US" sz="2800" b="0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262188" y="3314700"/>
            <a:ext cx="119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alue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262188" y="4124325"/>
            <a:ext cx="1209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arity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262188" y="4933950"/>
            <a:ext cx="1684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I</a:t>
            </a:r>
            <a:r>
              <a:rPr lang="en-US" altLang="en-US" sz="2400" b="0"/>
              <a:t>mitability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262188" y="5745163"/>
            <a:ext cx="214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O</a:t>
            </a:r>
            <a:r>
              <a:rPr lang="en-US" altLang="en-US" sz="2400" b="0"/>
              <a:t>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2" grpId="0"/>
      <p:bldP spid="16393" grpId="0"/>
      <p:bldP spid="163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269360" y="838947"/>
            <a:ext cx="6896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The </a:t>
            </a:r>
            <a:r>
              <a:rPr lang="en-US" altLang="en-US" dirty="0">
                <a:solidFill>
                  <a:srgbClr val="FF3300"/>
                </a:solidFill>
              </a:rPr>
              <a:t>VRIO</a:t>
            </a:r>
            <a:r>
              <a:rPr lang="en-US" altLang="en-US" dirty="0"/>
              <a:t> </a:t>
            </a:r>
            <a:r>
              <a:rPr lang="en-US" altLang="en-US" dirty="0" smtClean="0"/>
              <a:t>Framework suggests that if a firm has resources that are:</a:t>
            </a:r>
            <a:endParaRPr lang="en-US" altLang="en-US" dirty="0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923344" y="2557431"/>
            <a:ext cx="163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aluable,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923344" y="3062256"/>
            <a:ext cx="163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are, and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923344" y="3568669"/>
            <a:ext cx="343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682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682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682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682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682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682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costly to </a:t>
            </a:r>
            <a:r>
              <a:rPr lang="en-US" altLang="en-US" sz="2400" b="0">
                <a:solidFill>
                  <a:srgbClr val="FF3300"/>
                </a:solidFill>
              </a:rPr>
              <a:t>i</a:t>
            </a:r>
            <a:r>
              <a:rPr lang="en-US" altLang="en-US" sz="2400" b="0"/>
              <a:t>mitate, and…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923344" y="4075081"/>
            <a:ext cx="680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the firm is </a:t>
            </a:r>
            <a:r>
              <a:rPr lang="en-US" altLang="en-US" sz="2400" b="0">
                <a:solidFill>
                  <a:srgbClr val="FF3300"/>
                </a:solidFill>
              </a:rPr>
              <a:t>o</a:t>
            </a:r>
            <a:r>
              <a:rPr lang="en-US" altLang="en-US" sz="2400" b="0"/>
              <a:t>rganized to exploit these resources,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486717" y="4812165"/>
            <a:ext cx="72517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then the firm can expect to enjoy a sustained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competitive advantage.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15" grpId="0"/>
      <p:bldP spid="17416" grpId="0"/>
      <p:bldP spid="17417" grpId="0"/>
      <p:bldP spid="174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770063" y="2657156"/>
            <a:ext cx="37274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The Question of </a:t>
            </a:r>
            <a:r>
              <a:rPr lang="en-US" altLang="en-US" sz="2800" b="0" dirty="0">
                <a:solidFill>
                  <a:srgbClr val="FF3300"/>
                </a:solidFill>
              </a:rPr>
              <a:t>V</a:t>
            </a:r>
            <a:r>
              <a:rPr lang="en-US" altLang="en-US" sz="2800" b="0" dirty="0">
                <a:solidFill>
                  <a:srgbClr val="0000FF"/>
                </a:solidFill>
              </a:rPr>
              <a:t>alue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068" y="3626500"/>
            <a:ext cx="1771650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891" y="3863163"/>
            <a:ext cx="1309494" cy="2108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5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2050437" y="2705587"/>
            <a:ext cx="37465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The Question of </a:t>
            </a:r>
            <a:r>
              <a:rPr lang="en-US" altLang="en-US" sz="2800" b="0" dirty="0">
                <a:solidFill>
                  <a:srgbClr val="FF3300"/>
                </a:solidFill>
              </a:rPr>
              <a:t>R</a:t>
            </a:r>
            <a:r>
              <a:rPr lang="en-US" altLang="en-US" sz="2800" b="0" dirty="0">
                <a:solidFill>
                  <a:srgbClr val="0000FF"/>
                </a:solidFill>
              </a:rPr>
              <a:t>arity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247" y="3906513"/>
            <a:ext cx="3771900" cy="1209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1004888" y="1924050"/>
            <a:ext cx="31369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3300"/>
                </a:solidFill>
              </a:rPr>
              <a:t>V</a:t>
            </a:r>
            <a:r>
              <a:rPr lang="en-US" altLang="en-US" sz="2800" b="0">
                <a:solidFill>
                  <a:srgbClr val="0000FF"/>
                </a:solidFill>
              </a:rPr>
              <a:t>aluable and </a:t>
            </a:r>
            <a:r>
              <a:rPr lang="en-US" altLang="en-US" sz="2800" b="0">
                <a:solidFill>
                  <a:srgbClr val="FF3300"/>
                </a:solidFill>
              </a:rPr>
              <a:t>R</a:t>
            </a:r>
            <a:r>
              <a:rPr lang="en-US" altLang="en-US" sz="2800" b="0">
                <a:solidFill>
                  <a:srgbClr val="0000FF"/>
                </a:solidFill>
              </a:rPr>
              <a:t>are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49275" y="2746375"/>
            <a:ext cx="345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u="sng"/>
              <a:t>If a firm’s resources are: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346700" y="2746375"/>
            <a:ext cx="294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u="sng"/>
              <a:t>The firm can expect: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323975" y="3560763"/>
            <a:ext cx="1931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Not </a:t>
            </a: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4951413" y="3560763"/>
            <a:ext cx="3746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Competitive Disadvantage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647700" y="4527550"/>
            <a:ext cx="3270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aluable, but Not 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are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97513" y="4527550"/>
            <a:ext cx="2659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Competitive Parity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947738" y="5470525"/>
            <a:ext cx="2713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 and 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are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5178425" y="5287963"/>
            <a:ext cx="33385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Competitive Advantage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(at least temporarily)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5" grpId="0"/>
      <p:bldP spid="22536" grpId="0"/>
      <p:bldP spid="22537" grpId="0"/>
      <p:bldP spid="22538" grpId="0"/>
      <p:bldP spid="22539" grpId="0"/>
      <p:bldP spid="22540" grpId="0"/>
      <p:bldP spid="225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1465685" y="2413326"/>
            <a:ext cx="43005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rgbClr val="0000FF"/>
                </a:solidFill>
              </a:rPr>
              <a:t>The Question of </a:t>
            </a:r>
            <a:r>
              <a:rPr lang="en-US" altLang="en-US" sz="2800" b="0" dirty="0">
                <a:solidFill>
                  <a:srgbClr val="FF3300"/>
                </a:solidFill>
              </a:rPr>
              <a:t>I</a:t>
            </a:r>
            <a:r>
              <a:rPr lang="en-US" altLang="en-US" sz="2800" b="0" dirty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368425" y="2911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599" y="3411988"/>
            <a:ext cx="2152650" cy="2124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912813" y="1897063"/>
            <a:ext cx="430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Question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33796" name="Text Box 6"/>
          <p:cNvSpPr txBox="1">
            <a:spLocks noChangeArrowheads="1"/>
          </p:cNvSpPr>
          <p:nvPr/>
        </p:nvSpPr>
        <p:spPr bwMode="auto">
          <a:xfrm>
            <a:off x="1368425" y="26463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368425" y="2584450"/>
            <a:ext cx="2933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Costs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/>
              <a:t>mitation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824038" y="3429000"/>
            <a:ext cx="40575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Unique Historical </a:t>
            </a:r>
            <a:r>
              <a:rPr lang="en-US" altLang="en-US" sz="2400" b="0" dirty="0" smtClean="0"/>
              <a:t>Conditions</a:t>
            </a:r>
            <a:endParaRPr lang="en-US" altLang="en-US" sz="2400" b="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534" y="4307243"/>
            <a:ext cx="22860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/>
      <p:bldP spid="245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912813" y="1897063"/>
            <a:ext cx="430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Question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1368425" y="2584450"/>
            <a:ext cx="2933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Costs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/>
              <a:t>mitation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1839913" y="3419475"/>
            <a:ext cx="2650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/>
              <a:t>Causal </a:t>
            </a:r>
            <a:r>
              <a:rPr lang="en-US" altLang="en-US" sz="2400" b="0" dirty="0" smtClean="0"/>
              <a:t>Ambiguity</a:t>
            </a:r>
            <a:endParaRPr lang="en-US" altLang="en-US" sz="2400" b="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290" y="4240568"/>
            <a:ext cx="2466975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912813" y="1897063"/>
            <a:ext cx="430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Question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37892" name="Text Box 6"/>
          <p:cNvSpPr txBox="1">
            <a:spLocks noChangeArrowheads="1"/>
          </p:cNvSpPr>
          <p:nvPr/>
        </p:nvSpPr>
        <p:spPr bwMode="auto">
          <a:xfrm>
            <a:off x="1368425" y="2584450"/>
            <a:ext cx="2933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Costs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/>
              <a:t>mitation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808163" y="3390900"/>
            <a:ext cx="2609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Social Complexity</a:t>
            </a:r>
            <a:endParaRPr lang="en-US" altLang="en-US" sz="2400" b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572" y="4217827"/>
            <a:ext cx="3429000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39939" name="Text Box 5"/>
          <p:cNvSpPr txBox="1">
            <a:spLocks noChangeArrowheads="1"/>
          </p:cNvSpPr>
          <p:nvPr/>
        </p:nvSpPr>
        <p:spPr bwMode="auto">
          <a:xfrm>
            <a:off x="912813" y="1897063"/>
            <a:ext cx="43005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Question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39940" name="Text Box 6"/>
          <p:cNvSpPr txBox="1">
            <a:spLocks noChangeArrowheads="1"/>
          </p:cNvSpPr>
          <p:nvPr/>
        </p:nvSpPr>
        <p:spPr bwMode="auto">
          <a:xfrm>
            <a:off x="1368425" y="2584450"/>
            <a:ext cx="2933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/>
              <a:t>Costs of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/>
              <a:t>mitation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763713" y="3352800"/>
            <a:ext cx="1217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Patents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34" y="5378706"/>
            <a:ext cx="4810125" cy="95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041" y="4189249"/>
            <a:ext cx="3286125" cy="1390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526" y="4180888"/>
            <a:ext cx="3533775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912813" y="1897063"/>
            <a:ext cx="4238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3300"/>
                </a:solidFill>
              </a:rPr>
              <a:t>V</a:t>
            </a:r>
            <a:r>
              <a:rPr lang="en-US" altLang="en-US" sz="2800" b="0">
                <a:solidFill>
                  <a:srgbClr val="0000FF"/>
                </a:solidFill>
              </a:rPr>
              <a:t>alue, </a:t>
            </a:r>
            <a:r>
              <a:rPr lang="en-US" altLang="en-US" sz="2800" b="0">
                <a:solidFill>
                  <a:srgbClr val="FF3300"/>
                </a:solidFill>
              </a:rPr>
              <a:t>R</a:t>
            </a:r>
            <a:r>
              <a:rPr lang="en-US" altLang="en-US" sz="2800" b="0">
                <a:solidFill>
                  <a:srgbClr val="0000FF"/>
                </a:solidFill>
              </a:rPr>
              <a:t>arity, &amp; </a:t>
            </a:r>
            <a:r>
              <a:rPr lang="en-US" altLang="en-US" sz="2800" b="0">
                <a:solidFill>
                  <a:srgbClr val="FF3300"/>
                </a:solidFill>
              </a:rPr>
              <a:t>I</a:t>
            </a:r>
            <a:r>
              <a:rPr lang="en-US" altLang="en-US" sz="2800" b="0">
                <a:solidFill>
                  <a:srgbClr val="0000FF"/>
                </a:solidFill>
              </a:rPr>
              <a:t>mitability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549275" y="2746375"/>
            <a:ext cx="345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u="sng"/>
              <a:t>If a firm’s resources are: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5346700" y="2746375"/>
            <a:ext cx="294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 u="sng"/>
              <a:t>The firm can expect: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842963" y="3694113"/>
            <a:ext cx="2876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aluable, 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are, but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not Costly to </a:t>
            </a:r>
            <a:r>
              <a:rPr lang="en-US" altLang="en-US" sz="2400" b="0">
                <a:solidFill>
                  <a:srgbClr val="FF3300"/>
                </a:solidFill>
              </a:rPr>
              <a:t>I</a:t>
            </a:r>
            <a:r>
              <a:rPr lang="en-US" altLang="en-US" sz="2400" b="0"/>
              <a:t>mitate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5103813" y="3694113"/>
            <a:ext cx="35194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Temporary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Competitive Advantage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836613" y="5053013"/>
            <a:ext cx="28813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</a:rPr>
              <a:t>V</a:t>
            </a:r>
            <a:r>
              <a:rPr lang="en-US" altLang="en-US" sz="2400" b="0"/>
              <a:t>aluable, </a:t>
            </a:r>
            <a:r>
              <a:rPr lang="en-US" altLang="en-US" sz="2400" b="0">
                <a:solidFill>
                  <a:srgbClr val="FF3300"/>
                </a:solidFill>
              </a:rPr>
              <a:t>R</a:t>
            </a:r>
            <a:r>
              <a:rPr lang="en-US" altLang="en-US" sz="2400" b="0"/>
              <a:t>are, and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 Costly to </a:t>
            </a:r>
            <a:r>
              <a:rPr lang="en-US" altLang="en-US" sz="2400" b="0">
                <a:solidFill>
                  <a:srgbClr val="FF3300"/>
                </a:solidFill>
              </a:rPr>
              <a:t>I</a:t>
            </a:r>
            <a:r>
              <a:rPr lang="en-US" altLang="en-US" sz="2400" b="0"/>
              <a:t>mitate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4887913" y="4870450"/>
            <a:ext cx="388143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Sustained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Competitive Advantage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(if </a:t>
            </a:r>
            <a:r>
              <a:rPr lang="en-US" altLang="en-US" sz="2400" b="0">
                <a:solidFill>
                  <a:srgbClr val="FF3300"/>
                </a:solidFill>
              </a:rPr>
              <a:t>O</a:t>
            </a:r>
            <a:r>
              <a:rPr lang="en-US" altLang="en-US" sz="2400" b="0"/>
              <a:t>rganized appropriately)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/>
      <p:bldP spid="28680" grpId="0"/>
      <p:bldP spid="28681" grpId="0"/>
      <p:bldP spid="28682" grpId="0"/>
      <p:bldP spid="28683" grpId="0"/>
      <p:bldP spid="2868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549275" y="950913"/>
            <a:ext cx="6026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Applying 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058988" y="2311726"/>
            <a:ext cx="4837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Question of </a:t>
            </a:r>
            <a:r>
              <a:rPr lang="en-US" altLang="en-US" sz="2800" b="0">
                <a:solidFill>
                  <a:srgbClr val="FF3300"/>
                </a:solidFill>
              </a:rPr>
              <a:t>O</a:t>
            </a:r>
            <a:r>
              <a:rPr lang="en-US" altLang="en-US" sz="2800" b="0">
                <a:solidFill>
                  <a:srgbClr val="0000FF"/>
                </a:solidFill>
              </a:rPr>
              <a:t>rganization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10" y="4669579"/>
            <a:ext cx="4487055" cy="8867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477" y="3279127"/>
            <a:ext cx="4229100" cy="97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4"/>
          <p:cNvSpPr txBox="1">
            <a:spLocks noChangeArrowheads="1"/>
          </p:cNvSpPr>
          <p:nvPr/>
        </p:nvSpPr>
        <p:spPr bwMode="auto">
          <a:xfrm>
            <a:off x="2490788" y="544513"/>
            <a:ext cx="42910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The </a:t>
            </a:r>
            <a:r>
              <a:rPr lang="en-US" altLang="en-US">
                <a:solidFill>
                  <a:srgbClr val="FF3300"/>
                </a:solidFill>
              </a:rPr>
              <a:t>VRIO</a:t>
            </a:r>
            <a:r>
              <a:rPr lang="en-US" altLang="en-US"/>
              <a:t> Framework</a:t>
            </a:r>
          </a:p>
        </p:txBody>
      </p:sp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87313" y="1804988"/>
            <a:ext cx="1384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V</a:t>
            </a:r>
            <a:r>
              <a:rPr lang="en-US" altLang="en-US" sz="2000"/>
              <a:t>aluable?</a:t>
            </a:r>
          </a:p>
        </p:txBody>
      </p:sp>
      <p:sp>
        <p:nvSpPr>
          <p:cNvPr id="46084" name="Text Box 6"/>
          <p:cNvSpPr txBox="1">
            <a:spLocks noChangeArrowheads="1"/>
          </p:cNvSpPr>
          <p:nvPr/>
        </p:nvSpPr>
        <p:spPr bwMode="auto">
          <a:xfrm>
            <a:off x="1455738" y="1804988"/>
            <a:ext cx="904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R</a:t>
            </a:r>
            <a:r>
              <a:rPr lang="en-US" altLang="en-US" sz="2000"/>
              <a:t>are?</a:t>
            </a:r>
          </a:p>
        </p:txBody>
      </p:sp>
      <p:sp>
        <p:nvSpPr>
          <p:cNvPr id="46085" name="Text Box 7"/>
          <p:cNvSpPr txBox="1">
            <a:spLocks noChangeArrowheads="1"/>
          </p:cNvSpPr>
          <p:nvPr/>
        </p:nvSpPr>
        <p:spPr bwMode="auto">
          <a:xfrm>
            <a:off x="2379663" y="1500188"/>
            <a:ext cx="1270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Costly to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I</a:t>
            </a:r>
            <a:r>
              <a:rPr lang="en-US" altLang="en-US" sz="2000"/>
              <a:t>mitate?</a:t>
            </a:r>
          </a:p>
        </p:txBody>
      </p:sp>
      <p:sp>
        <p:nvSpPr>
          <p:cNvPr id="46086" name="Text Box 8"/>
          <p:cNvSpPr txBox="1">
            <a:spLocks noChangeArrowheads="1"/>
          </p:cNvSpPr>
          <p:nvPr/>
        </p:nvSpPr>
        <p:spPr bwMode="auto">
          <a:xfrm>
            <a:off x="3621088" y="1500188"/>
            <a:ext cx="18907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Exploited by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3300"/>
                </a:solidFill>
              </a:rPr>
              <a:t>O</a:t>
            </a:r>
            <a:r>
              <a:rPr lang="en-US" altLang="en-US" sz="2000"/>
              <a:t>rganization?</a:t>
            </a:r>
          </a:p>
        </p:txBody>
      </p:sp>
      <p:sp>
        <p:nvSpPr>
          <p:cNvPr id="46087" name="Text Box 9"/>
          <p:cNvSpPr txBox="1">
            <a:spLocks noChangeArrowheads="1"/>
          </p:cNvSpPr>
          <p:nvPr/>
        </p:nvSpPr>
        <p:spPr bwMode="auto">
          <a:xfrm>
            <a:off x="5456238" y="1500188"/>
            <a:ext cx="1663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Competitive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Implications</a:t>
            </a:r>
          </a:p>
        </p:txBody>
      </p:sp>
      <p:sp>
        <p:nvSpPr>
          <p:cNvPr id="46088" name="Line 10"/>
          <p:cNvSpPr>
            <a:spLocks noChangeShapeType="1"/>
          </p:cNvSpPr>
          <p:nvPr/>
        </p:nvSpPr>
        <p:spPr bwMode="auto">
          <a:xfrm>
            <a:off x="246063" y="2178050"/>
            <a:ext cx="870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Text Box 11"/>
          <p:cNvSpPr txBox="1">
            <a:spLocks noChangeArrowheads="1"/>
          </p:cNvSpPr>
          <p:nvPr/>
        </p:nvSpPr>
        <p:spPr bwMode="auto">
          <a:xfrm>
            <a:off x="450850" y="2451100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</a:t>
            </a:r>
          </a:p>
        </p:txBody>
      </p:sp>
      <p:sp>
        <p:nvSpPr>
          <p:cNvPr id="46090" name="Text Box 12"/>
          <p:cNvSpPr txBox="1">
            <a:spLocks noChangeArrowheads="1"/>
          </p:cNvSpPr>
          <p:nvPr/>
        </p:nvSpPr>
        <p:spPr bwMode="auto">
          <a:xfrm>
            <a:off x="403225" y="3476625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1" name="Text Box 13"/>
          <p:cNvSpPr txBox="1">
            <a:spLocks noChangeArrowheads="1"/>
          </p:cNvSpPr>
          <p:nvPr/>
        </p:nvSpPr>
        <p:spPr bwMode="auto">
          <a:xfrm>
            <a:off x="403225" y="4579938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2" name="Text Box 14"/>
          <p:cNvSpPr txBox="1">
            <a:spLocks noChangeArrowheads="1"/>
          </p:cNvSpPr>
          <p:nvPr/>
        </p:nvSpPr>
        <p:spPr bwMode="auto">
          <a:xfrm>
            <a:off x="387350" y="5524500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3" name="Text Box 15"/>
          <p:cNvSpPr txBox="1">
            <a:spLocks noChangeArrowheads="1"/>
          </p:cNvSpPr>
          <p:nvPr/>
        </p:nvSpPr>
        <p:spPr bwMode="auto">
          <a:xfrm>
            <a:off x="1587500" y="4579938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4" name="Text Box 16"/>
          <p:cNvSpPr txBox="1">
            <a:spLocks noChangeArrowheads="1"/>
          </p:cNvSpPr>
          <p:nvPr/>
        </p:nvSpPr>
        <p:spPr bwMode="auto">
          <a:xfrm>
            <a:off x="1587500" y="5524500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5" name="Text Box 17"/>
          <p:cNvSpPr txBox="1">
            <a:spLocks noChangeArrowheads="1"/>
          </p:cNvSpPr>
          <p:nvPr/>
        </p:nvSpPr>
        <p:spPr bwMode="auto">
          <a:xfrm>
            <a:off x="2654300" y="5524500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6" name="Text Box 18"/>
          <p:cNvSpPr txBox="1">
            <a:spLocks noChangeArrowheads="1"/>
          </p:cNvSpPr>
          <p:nvPr/>
        </p:nvSpPr>
        <p:spPr bwMode="auto">
          <a:xfrm>
            <a:off x="4032250" y="5524500"/>
            <a:ext cx="636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Yes</a:t>
            </a:r>
          </a:p>
        </p:txBody>
      </p:sp>
      <p:sp>
        <p:nvSpPr>
          <p:cNvPr id="46097" name="Text Box 19"/>
          <p:cNvSpPr txBox="1">
            <a:spLocks noChangeArrowheads="1"/>
          </p:cNvSpPr>
          <p:nvPr/>
        </p:nvSpPr>
        <p:spPr bwMode="auto">
          <a:xfrm>
            <a:off x="1655763" y="3476625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</a:t>
            </a:r>
          </a:p>
        </p:txBody>
      </p:sp>
      <p:sp>
        <p:nvSpPr>
          <p:cNvPr id="46098" name="Text Box 20"/>
          <p:cNvSpPr txBox="1">
            <a:spLocks noChangeArrowheads="1"/>
          </p:cNvSpPr>
          <p:nvPr/>
        </p:nvSpPr>
        <p:spPr bwMode="auto">
          <a:xfrm>
            <a:off x="2740025" y="4579938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</a:t>
            </a:r>
          </a:p>
        </p:txBody>
      </p:sp>
      <p:sp>
        <p:nvSpPr>
          <p:cNvPr id="46099" name="Text Box 21"/>
          <p:cNvSpPr txBox="1">
            <a:spLocks noChangeArrowheads="1"/>
          </p:cNvSpPr>
          <p:nvPr/>
        </p:nvSpPr>
        <p:spPr bwMode="auto">
          <a:xfrm>
            <a:off x="4108450" y="2451100"/>
            <a:ext cx="523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</a:t>
            </a:r>
          </a:p>
        </p:txBody>
      </p:sp>
      <p:sp>
        <p:nvSpPr>
          <p:cNvPr id="46100" name="Line 22"/>
          <p:cNvSpPr>
            <a:spLocks noChangeShapeType="1"/>
          </p:cNvSpPr>
          <p:nvPr/>
        </p:nvSpPr>
        <p:spPr bwMode="auto">
          <a:xfrm>
            <a:off x="4411663" y="2860675"/>
            <a:ext cx="0" cy="261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1" name="Text Box 23"/>
          <p:cNvSpPr txBox="1">
            <a:spLocks noChangeArrowheads="1"/>
          </p:cNvSpPr>
          <p:nvPr/>
        </p:nvSpPr>
        <p:spPr bwMode="auto">
          <a:xfrm>
            <a:off x="5340350" y="2471738"/>
            <a:ext cx="1836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Disadvantage</a:t>
            </a:r>
          </a:p>
        </p:txBody>
      </p:sp>
      <p:sp>
        <p:nvSpPr>
          <p:cNvPr id="46102" name="Text Box 24"/>
          <p:cNvSpPr txBox="1">
            <a:spLocks noChangeArrowheads="1"/>
          </p:cNvSpPr>
          <p:nvPr/>
        </p:nvSpPr>
        <p:spPr bwMode="auto">
          <a:xfrm>
            <a:off x="5868988" y="3443288"/>
            <a:ext cx="88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Parity</a:t>
            </a:r>
          </a:p>
        </p:txBody>
      </p:sp>
      <p:sp>
        <p:nvSpPr>
          <p:cNvPr id="46103" name="Text Box 25"/>
          <p:cNvSpPr txBox="1">
            <a:spLocks noChangeArrowheads="1"/>
          </p:cNvSpPr>
          <p:nvPr/>
        </p:nvSpPr>
        <p:spPr bwMode="auto">
          <a:xfrm>
            <a:off x="5580063" y="4324350"/>
            <a:ext cx="1497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Temporary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Advantage</a:t>
            </a:r>
          </a:p>
        </p:txBody>
      </p:sp>
      <p:sp>
        <p:nvSpPr>
          <p:cNvPr id="46104" name="Text Box 26"/>
          <p:cNvSpPr txBox="1">
            <a:spLocks noChangeArrowheads="1"/>
          </p:cNvSpPr>
          <p:nvPr/>
        </p:nvSpPr>
        <p:spPr bwMode="auto">
          <a:xfrm>
            <a:off x="5594350" y="5370513"/>
            <a:ext cx="14843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Sustained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Advantage</a:t>
            </a:r>
          </a:p>
        </p:txBody>
      </p:sp>
      <p:sp>
        <p:nvSpPr>
          <p:cNvPr id="46105" name="Text Box 27"/>
          <p:cNvSpPr txBox="1">
            <a:spLocks noChangeArrowheads="1"/>
          </p:cNvSpPr>
          <p:nvPr/>
        </p:nvSpPr>
        <p:spPr bwMode="auto">
          <a:xfrm>
            <a:off x="7331075" y="1500188"/>
            <a:ext cx="1663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Economic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Implications</a:t>
            </a:r>
          </a:p>
        </p:txBody>
      </p:sp>
      <p:sp>
        <p:nvSpPr>
          <p:cNvPr id="44060" name="Text Box 28"/>
          <p:cNvSpPr txBox="1">
            <a:spLocks noChangeArrowheads="1"/>
          </p:cNvSpPr>
          <p:nvPr/>
        </p:nvSpPr>
        <p:spPr bwMode="auto">
          <a:xfrm>
            <a:off x="7632700" y="2373313"/>
            <a:ext cx="1058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Below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Normal</a:t>
            </a:r>
          </a:p>
        </p:txBody>
      </p:sp>
      <p:sp>
        <p:nvSpPr>
          <p:cNvPr id="44061" name="Text Box 29"/>
          <p:cNvSpPr txBox="1">
            <a:spLocks noChangeArrowheads="1"/>
          </p:cNvSpPr>
          <p:nvPr/>
        </p:nvSpPr>
        <p:spPr bwMode="auto">
          <a:xfrm>
            <a:off x="7632700" y="3455988"/>
            <a:ext cx="105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Normal</a:t>
            </a:r>
          </a:p>
        </p:txBody>
      </p:sp>
      <p:sp>
        <p:nvSpPr>
          <p:cNvPr id="44062" name="Text Box 30"/>
          <p:cNvSpPr txBox="1">
            <a:spLocks noChangeArrowheads="1"/>
          </p:cNvSpPr>
          <p:nvPr/>
        </p:nvSpPr>
        <p:spPr bwMode="auto">
          <a:xfrm>
            <a:off x="7632700" y="4340225"/>
            <a:ext cx="1058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Above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Normal</a:t>
            </a:r>
          </a:p>
        </p:txBody>
      </p:sp>
      <p:sp>
        <p:nvSpPr>
          <p:cNvPr id="44063" name="Text Box 31"/>
          <p:cNvSpPr txBox="1">
            <a:spLocks noChangeArrowheads="1"/>
          </p:cNvSpPr>
          <p:nvPr/>
        </p:nvSpPr>
        <p:spPr bwMode="auto">
          <a:xfrm>
            <a:off x="7632700" y="5360988"/>
            <a:ext cx="1058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Above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7"/>
          <p:cNvSpPr txBox="1">
            <a:spLocks noChangeArrowheads="1"/>
          </p:cNvSpPr>
          <p:nvPr/>
        </p:nvSpPr>
        <p:spPr bwMode="auto">
          <a:xfrm>
            <a:off x="410581" y="675403"/>
            <a:ext cx="53959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Internal Analysis Summary</a:t>
            </a:r>
          </a:p>
        </p:txBody>
      </p:sp>
      <p:sp>
        <p:nvSpPr>
          <p:cNvPr id="48131" name="Text Box 8"/>
          <p:cNvSpPr txBox="1">
            <a:spLocks noChangeArrowheads="1"/>
          </p:cNvSpPr>
          <p:nvPr/>
        </p:nvSpPr>
        <p:spPr bwMode="auto">
          <a:xfrm>
            <a:off x="317859" y="1482725"/>
            <a:ext cx="3287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The RBV Assumes: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36946" y="2370138"/>
            <a:ext cx="71945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determinates of economic performance are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firm-level characteristics (resources &amp; capabilities)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308459" y="3460750"/>
            <a:ext cx="5480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»	firms may be different (heterogeneity)</a:t>
            </a: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1338621" y="4135438"/>
            <a:ext cx="5907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»	differences may be enduring (immobility)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636946" y="4991100"/>
            <a:ext cx="6480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competitive advantage stems from resources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and capabilities that meet the VRIO criteria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/>
      <p:bldP spid="37898" grpId="0"/>
      <p:bldP spid="37899" grpId="0"/>
      <p:bldP spid="379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70401" y="3622675"/>
            <a:ext cx="2620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Managers’ Job: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270489" y="4394200"/>
            <a:ext cx="61928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bundle resources and capabilities to 	achieve competitive advantage</a:t>
            </a:r>
          </a:p>
        </p:txBody>
      </p:sp>
      <p:sp>
        <p:nvSpPr>
          <p:cNvPr id="50180" name="Text Box 7"/>
          <p:cNvSpPr txBox="1">
            <a:spLocks noChangeArrowheads="1"/>
          </p:cNvSpPr>
          <p:nvPr/>
        </p:nvSpPr>
        <p:spPr bwMode="auto">
          <a:xfrm>
            <a:off x="354600" y="675403"/>
            <a:ext cx="6865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Internal Analysis Summary (Cont.)</a:t>
            </a:r>
          </a:p>
        </p:txBody>
      </p:sp>
      <p:sp>
        <p:nvSpPr>
          <p:cNvPr id="50181" name="Text Box 8"/>
          <p:cNvSpPr txBox="1">
            <a:spLocks noChangeArrowheads="1"/>
          </p:cNvSpPr>
          <p:nvPr/>
        </p:nvSpPr>
        <p:spPr bwMode="auto">
          <a:xfrm>
            <a:off x="570401" y="1665288"/>
            <a:ext cx="1509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0000FF"/>
                </a:solidFill>
              </a:rPr>
              <a:t>Tells us: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1302239" y="2325688"/>
            <a:ext cx="6440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228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•	what the firm </a:t>
            </a:r>
            <a:r>
              <a:rPr lang="en-US" altLang="en-US" sz="2400" b="0" i="1"/>
              <a:t>can</a:t>
            </a:r>
            <a:r>
              <a:rPr lang="en-US" altLang="en-US" sz="2400" b="0"/>
              <a:t> do, given the relative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strengths and weaknesses of resources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	capabilities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/>
      <p:bldP spid="38917" grpId="0"/>
      <p:bldP spid="38921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1468</TotalTime>
  <Words>641</Words>
  <Application>Microsoft Office PowerPoint</Application>
  <PresentationFormat>On-screen Show (4:3)</PresentationFormat>
  <Paragraphs>165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Comic Sans MS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Marriott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a Firm’s Internal Capabilities</dc:title>
  <dc:creator>Chris</dc:creator>
  <cp:lastModifiedBy>SHSU</cp:lastModifiedBy>
  <cp:revision>99</cp:revision>
  <cp:lastPrinted>2014-09-16T18:44:22Z</cp:lastPrinted>
  <dcterms:created xsi:type="dcterms:W3CDTF">2005-04-04T18:09:27Z</dcterms:created>
  <dcterms:modified xsi:type="dcterms:W3CDTF">2021-05-10T14:46:33Z</dcterms:modified>
</cp:coreProperties>
</file>